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74" r:id="rId13"/>
    <p:sldId id="277" r:id="rId14"/>
    <p:sldId id="278" r:id="rId15"/>
    <p:sldId id="279" r:id="rId16"/>
    <p:sldId id="280" r:id="rId17"/>
    <p:sldId id="281" r:id="rId18"/>
    <p:sldId id="284" r:id="rId19"/>
    <p:sldId id="283" r:id="rId20"/>
    <p:sldId id="268" r:id="rId21"/>
    <p:sldId id="269" r:id="rId22"/>
    <p:sldId id="270" r:id="rId23"/>
    <p:sldId id="273" r:id="rId24"/>
    <p:sldId id="275" r:id="rId25"/>
    <p:sldId id="276" r:id="rId26"/>
    <p:sldId id="285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46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73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94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0157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828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2568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710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99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482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65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37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75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87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30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897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15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85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A847CFC-816F-41D0-AAC0-9BF4FEBC753E}" type="datetimeFigureOut">
              <a:rPr lang="es-ES" smtClean="0"/>
              <a:t>28/11/2014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31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4dsystems.com.au/product/4D_Workshop_4_ID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3648" y="692696"/>
            <a:ext cx="6154713" cy="876673"/>
          </a:xfrm>
        </p:spPr>
        <p:txBody>
          <a:bodyPr>
            <a:noAutofit/>
          </a:bodyPr>
          <a:lstStyle/>
          <a:p>
            <a:pPr algn="ctr"/>
            <a:r>
              <a:rPr lang="es-CO" sz="32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Trabajo final teoría de</a:t>
            </a:r>
            <a:br>
              <a:rPr lang="es-CO" sz="32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s-CO" sz="32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 conmutación</a:t>
            </a:r>
            <a:r>
              <a:rPr lang="es-CO" sz="3200" dirty="0" smtClean="0"/>
              <a:t> </a:t>
            </a:r>
            <a:endParaRPr lang="es-CO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9552" y="3356992"/>
            <a:ext cx="4954250" cy="1913466"/>
          </a:xfrm>
        </p:spPr>
        <p:txBody>
          <a:bodyPr/>
          <a:lstStyle/>
          <a:p>
            <a:r>
              <a:rPr lang="es-CO" sz="32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Integrantes</a:t>
            </a:r>
            <a:r>
              <a:rPr lang="es-CO" sz="28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  <a:p>
            <a:r>
              <a:rPr lang="es-CO" sz="2400" dirty="0" smtClean="0"/>
              <a:t>Juan David Pérez </a:t>
            </a:r>
            <a:r>
              <a:rPr lang="es-CO" sz="2400" dirty="0" smtClean="0"/>
              <a:t>Pérez</a:t>
            </a:r>
            <a:endParaRPr lang="es-CO" sz="2400" dirty="0" smtClean="0"/>
          </a:p>
          <a:p>
            <a:r>
              <a:rPr lang="es-CO" sz="2400" dirty="0" smtClean="0"/>
              <a:t>Sergio Atehortua Ceferino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859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88640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Luego </a:t>
            </a:r>
            <a:r>
              <a:rPr lang="es-CO" dirty="0"/>
              <a:t>en la parte de Event del objeto lo cambiamos a report </a:t>
            </a:r>
            <a:r>
              <a:rPr lang="es-CO" dirty="0" smtClean="0"/>
              <a:t>message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5040"/>
            <a:ext cx="9144000" cy="46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04" y="260648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Luego conectamos la pantalla al computador e introducimos la tarjeta micro-SD (se recomienda que tenga una capacidad de 2GB o inferior), también se debe descargar el </a:t>
            </a:r>
            <a:r>
              <a:rPr lang="es-CO" dirty="0"/>
              <a:t>siguiente driver http://www.pololu.com/docs/0J7/all#2</a:t>
            </a: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25" y="2360839"/>
            <a:ext cx="9144000" cy="44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12" y="21222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luego seleccionamos el archivo según si nuestro sistema operativo es de 32 o 64 bits</a:t>
            </a: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8040222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12" y="21222"/>
            <a:ext cx="6554867" cy="3911686"/>
          </a:xfrm>
        </p:spPr>
        <p:txBody>
          <a:bodyPr/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796"/>
            <a:ext cx="9144000" cy="52652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9277" y="437677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Aquí conectamos la micro-SD al computador y con el conector USB la pantalla touch.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78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722645"/>
            <a:ext cx="6554867" cy="3767670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Luego </a:t>
            </a:r>
            <a:r>
              <a:rPr lang="es-CO" dirty="0"/>
              <a:t>pasamos la interfaz a la tarjeta </a:t>
            </a:r>
            <a:r>
              <a:rPr lang="es-CO" dirty="0" smtClean="0"/>
              <a:t>micro-SD siguiendo los pasos presentados a continuación:</a:t>
            </a:r>
          </a:p>
          <a:p>
            <a:pPr marL="0" indent="0">
              <a:buNone/>
            </a:pPr>
            <a:r>
              <a:rPr lang="es-CO" dirty="0" smtClean="0"/>
              <a:t>1. Nos vamos al apartado de </a:t>
            </a:r>
            <a:r>
              <a:rPr lang="es-CO" dirty="0" err="1" smtClean="0"/>
              <a:t>comms</a:t>
            </a:r>
            <a:r>
              <a:rPr lang="es-CO" dirty="0" smtClean="0"/>
              <a:t> en el cual teniendo conectada la pantalla mediante la USB e introduciendo la tarjeta micro-SD deberán aparecer los puertos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8" y="2151924"/>
            <a:ext cx="9144000" cy="47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En esta parte debemos seleccionar el COM correcto para que el mensaje desaparezca y se muestre el dispositivo (pantalla touch) como se ve en la siguiente imagen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7" y="1899612"/>
            <a:ext cx="9148038" cy="4968552"/>
          </a:xfrm>
        </p:spPr>
      </p:pic>
      <p:sp>
        <p:nvSpPr>
          <p:cNvPr id="5" name="CuadroTexto 4"/>
          <p:cNvSpPr txBox="1"/>
          <p:nvPr/>
        </p:nvSpPr>
        <p:spPr>
          <a:xfrm>
            <a:off x="683568" y="47667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Ya seleccionando el COM correcto nos devolvemos a la pestaña Home y seleccionamos el apartado de BUILD COPY/LOAD, en el cual aparecerá un scroll que muestra las unidades; seleccionamos nuestra tarjeta micro-SD y le damos en OK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97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260648"/>
            <a:ext cx="6554867" cy="37676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 smtClean="0"/>
              <a:t>Nos aparecerá el siguiente mensaje y le damos OK, haciendo esto se cargaran dos archivos a la memoria micro-SD los cuales contiene la interfaz grafica de nuestro proyecto.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16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18757"/>
            <a:ext cx="6554867" cy="41844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Los nombres de los archivos son:</a:t>
            </a:r>
          </a:p>
          <a:p>
            <a:pPr marL="0" indent="0">
              <a:buNone/>
            </a:pPr>
            <a:r>
              <a:rPr lang="es-CO" dirty="0"/>
              <a:t>Grua~1.dat y Grua~1.gci</a:t>
            </a:r>
          </a:p>
          <a:p>
            <a:pPr marL="0" indent="0">
              <a:buNone/>
            </a:pPr>
            <a:r>
              <a:rPr lang="es-CO" dirty="0"/>
              <a:t>Estos aparecen según el nombre del proyecto, luego de esto procederemos a colocar la tarjeta micro-SD en la pantalla la y conectaremos los cables como se muestra en las siguientes </a:t>
            </a:r>
            <a:r>
              <a:rPr lang="es-CO" dirty="0" smtClean="0"/>
              <a:t>diapositivas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3" y="3140968"/>
            <a:ext cx="789847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504" y="24991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Se procede a introducir la memoria micro-SD en la pantalla touch y a conectar los cables macho-hembra(5 cables).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51435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568" y="2780928"/>
            <a:ext cx="4536504" cy="144016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Propuesta de Trabajo </a:t>
            </a:r>
          </a:p>
          <a:p>
            <a:pPr marL="0" indent="0">
              <a:buNone/>
            </a:pPr>
            <a:endParaRPr lang="es-CO" sz="8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Utilizar la pantalla touch de referencia</a:t>
            </a: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uLCD-32PTU de 4D Systems, con el arduino.</a:t>
            </a:r>
          </a:p>
          <a:p>
            <a:pPr marL="0" indent="0">
              <a:buNone/>
            </a:pPr>
            <a:endParaRPr lang="es-CO" sz="8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Equipo utilizado:</a:t>
            </a:r>
          </a:p>
          <a:p>
            <a:pPr marL="0" indent="0">
              <a:buNone/>
            </a:pPr>
            <a:endParaRPr lang="es-CO" sz="8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Grúa </a:t>
            </a:r>
          </a:p>
          <a:p>
            <a:pPr marL="0" indent="0">
              <a:buNone/>
            </a:pPr>
            <a:endParaRPr lang="es-CO" sz="8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Esta se maneja mediante diferentes estados que determinan el punto hacia el cual la grúa desplaza el objeto </a:t>
            </a: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// </a:t>
            </a:r>
            <a:r>
              <a:rPr lang="es-CO" sz="8000" dirty="0" err="1" smtClean="0">
                <a:solidFill>
                  <a:schemeClr val="bg1"/>
                </a:solidFill>
              </a:rPr>
              <a:t>Int</a:t>
            </a:r>
            <a:r>
              <a:rPr lang="es-CO" sz="8000" dirty="0" smtClean="0">
                <a:solidFill>
                  <a:schemeClr val="bg1"/>
                </a:solidFill>
              </a:rPr>
              <a:t> </a:t>
            </a:r>
            <a:r>
              <a:rPr lang="es-CO" sz="8000" dirty="0" err="1" smtClean="0">
                <a:solidFill>
                  <a:schemeClr val="bg1"/>
                </a:solidFill>
              </a:rPr>
              <a:t>state</a:t>
            </a:r>
            <a:r>
              <a:rPr lang="es-CO" sz="8000" dirty="0" smtClean="0">
                <a:solidFill>
                  <a:schemeClr val="bg1"/>
                </a:solidFill>
              </a:rPr>
              <a:t>;</a:t>
            </a:r>
            <a:endParaRPr lang="es-CO" sz="8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CO" sz="8000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s-CO" sz="8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O" sz="8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O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" y="0"/>
            <a:ext cx="5215466" cy="39116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-18810"/>
            <a:ext cx="51435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51520" y="4149080"/>
            <a:ext cx="394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En la imagen derecha se  puede </a:t>
            </a:r>
          </a:p>
          <a:p>
            <a:r>
              <a:rPr lang="es-CO" dirty="0"/>
              <a:t>o</a:t>
            </a:r>
            <a:r>
              <a:rPr lang="es-CO" dirty="0" smtClean="0"/>
              <a:t>bservar que los cables están </a:t>
            </a:r>
          </a:p>
          <a:p>
            <a:r>
              <a:rPr lang="es-CO" dirty="0"/>
              <a:t>e</a:t>
            </a:r>
            <a:r>
              <a:rPr lang="es-CO" dirty="0" smtClean="0"/>
              <a:t>numerados ascendentemente </a:t>
            </a:r>
          </a:p>
          <a:p>
            <a:r>
              <a:rPr lang="es-CO" dirty="0" smtClean="0"/>
              <a:t>de derecha a izquierda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91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5466" cy="39116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6" y="3320988"/>
            <a:ext cx="4716016" cy="35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" y="0"/>
            <a:ext cx="3469783" cy="39116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28" y="2276872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75741"/>
            <a:ext cx="6554867" cy="1524000"/>
          </a:xfrm>
        </p:spPr>
        <p:txBody>
          <a:bodyPr/>
          <a:lstStyle/>
          <a:p>
            <a:pPr algn="ctr"/>
            <a:r>
              <a:rPr lang="es-CO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Programación de LCD en         arduino</a:t>
            </a:r>
            <a:endParaRPr lang="es-CO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12" y="1268760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Para proceder a programar nuestra pantalla en arduino debemos descargar la siguiente librería.</a:t>
            </a:r>
          </a:p>
          <a:p>
            <a:pPr marL="0" indent="0">
              <a:buNone/>
            </a:pPr>
            <a:r>
              <a:rPr lang="es-CO" dirty="0"/>
              <a:t>https://github.com/4dsystems/ViSi-Genie-Arduino-Library </a:t>
            </a: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16" y="2946301"/>
            <a:ext cx="9178316" cy="39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5" y="1628800"/>
            <a:ext cx="6554787" cy="338839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755" y="332656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Le damos en Download ZIP en esta descarga se obtendrá una carpeta que contiene un archivo con extensión .cpp y otro con extensión .h.</a:t>
            </a:r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84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80506"/>
            <a:ext cx="7429705" cy="4777494"/>
          </a:xfrm>
        </p:spPr>
      </p:pic>
      <p:sp>
        <p:nvSpPr>
          <p:cNvPr id="5" name="CuadroTexto 4"/>
          <p:cNvSpPr txBox="1"/>
          <p:nvPr/>
        </p:nvSpPr>
        <p:spPr>
          <a:xfrm>
            <a:off x="251520" y="260648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Acá solo seleccionamos la carpeta de genieArduino y la copiamos en la carpeta libraries en donde se encuentra instalado Arduino (la carpeta genieArduino es la contiene los archivos .cpp y .h)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47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268760"/>
            <a:ext cx="8568952" cy="37676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 smtClean="0"/>
              <a:t>Luego en nuestro archivo de arduino donde vamos a crear nuestro proyecto colocamos las siguientes líneas de código para tener la librería y poder comunicar el arduino con la pantalla</a:t>
            </a:r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>
                <a:solidFill>
                  <a:schemeClr val="tx1"/>
                </a:solidFill>
              </a:rPr>
              <a:t>#include &lt;genieArduino.h&gt; //Importamos la librería</a:t>
            </a:r>
          </a:p>
          <a:p>
            <a:pPr marL="0" indent="0">
              <a:buNone/>
            </a:pPr>
            <a:r>
              <a:rPr lang="es-CO" dirty="0">
                <a:solidFill>
                  <a:schemeClr val="tx1"/>
                </a:solidFill>
              </a:rPr>
              <a:t>#define RESETLINE 4  //El 4 es el índice o pin de PWM en el cual se realiza la conexión o comunicación serial</a:t>
            </a:r>
          </a:p>
          <a:p>
            <a:pPr marL="0" indent="0">
              <a:buNone/>
            </a:pPr>
            <a:r>
              <a:rPr lang="es-CO" dirty="0">
                <a:solidFill>
                  <a:schemeClr val="tx1"/>
                </a:solidFill>
              </a:rPr>
              <a:t>Genie </a:t>
            </a:r>
            <a:r>
              <a:rPr lang="es-CO" dirty="0">
                <a:solidFill>
                  <a:schemeClr val="tx1"/>
                </a:solidFill>
              </a:rPr>
              <a:t>genie</a:t>
            </a:r>
            <a:r>
              <a:rPr lang="es-CO" dirty="0">
                <a:solidFill>
                  <a:schemeClr val="tx1"/>
                </a:solidFill>
              </a:rPr>
              <a:t>; //Variable para manejar las funciones de la </a:t>
            </a:r>
            <a:r>
              <a:rPr lang="es-CO" dirty="0" smtClean="0">
                <a:solidFill>
                  <a:schemeClr val="tx1"/>
                </a:solidFill>
              </a:rPr>
              <a:t>librería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269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-19846"/>
            <a:ext cx="6554867" cy="1524000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bg2"/>
                </a:solidFill>
              </a:rPr>
              <a:t>Void </a:t>
            </a:r>
            <a:r>
              <a:rPr lang="es-CO" dirty="0" err="1" smtClean="0">
                <a:solidFill>
                  <a:schemeClr val="bg2"/>
                </a:solidFill>
              </a:rPr>
              <a:t>setup</a:t>
            </a:r>
            <a:r>
              <a:rPr lang="es-CO" dirty="0" smtClean="0">
                <a:solidFill>
                  <a:schemeClr val="bg2"/>
                </a:solidFill>
              </a:rPr>
              <a:t>(){}</a:t>
            </a:r>
            <a:endParaRPr lang="es-CO" dirty="0">
              <a:solidFill>
                <a:schemeClr val="bg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568" y="1196752"/>
            <a:ext cx="8064896" cy="52798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dirty="0" err="1">
                <a:solidFill>
                  <a:schemeClr val="tx1"/>
                </a:solidFill>
              </a:rPr>
              <a:t>Serial.begin</a:t>
            </a:r>
            <a:r>
              <a:rPr lang="es-CO" dirty="0">
                <a:solidFill>
                  <a:schemeClr val="tx1"/>
                </a:solidFill>
              </a:rPr>
              <a:t>(9600); //Se </a:t>
            </a:r>
            <a:r>
              <a:rPr lang="es-CO" dirty="0" smtClean="0">
                <a:solidFill>
                  <a:schemeClr val="tx1"/>
                </a:solidFill>
              </a:rPr>
              <a:t>inicializa </a:t>
            </a:r>
            <a:r>
              <a:rPr lang="es-CO" dirty="0">
                <a:solidFill>
                  <a:schemeClr val="tx1"/>
                </a:solidFill>
              </a:rPr>
              <a:t>el serial en 9600, el cual indica el flujo de datos. </a:t>
            </a: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</a:rPr>
              <a:t>Serial1.begin(9600</a:t>
            </a:r>
            <a:r>
              <a:rPr lang="es-CO" dirty="0">
                <a:solidFill>
                  <a:schemeClr val="tx1"/>
                </a:solidFill>
              </a:rPr>
              <a:t>); // Se utiliza un serial diferente para realizar la comunicación serial.   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genie.Begin</a:t>
            </a:r>
            <a:r>
              <a:rPr lang="es-CO" dirty="0" smtClean="0">
                <a:solidFill>
                  <a:schemeClr val="tx1"/>
                </a:solidFill>
              </a:rPr>
              <a:t>(Serial1</a:t>
            </a:r>
            <a:r>
              <a:rPr lang="es-CO" dirty="0">
                <a:solidFill>
                  <a:schemeClr val="tx1"/>
                </a:solidFill>
              </a:rPr>
              <a:t>); //Serial se comunica con la </a:t>
            </a:r>
            <a:r>
              <a:rPr lang="es-CO" dirty="0" smtClean="0">
                <a:solidFill>
                  <a:schemeClr val="tx1"/>
                </a:solidFill>
              </a:rPr>
              <a:t>librería </a:t>
            </a:r>
            <a:r>
              <a:rPr lang="es-CO" dirty="0" err="1">
                <a:solidFill>
                  <a:schemeClr val="tx1"/>
                </a:solidFill>
              </a:rPr>
              <a:t>begin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</a:rPr>
              <a:t>genie.AttachEventHandler(</a:t>
            </a:r>
            <a:r>
              <a:rPr lang="es-CO" dirty="0" err="1" smtClean="0">
                <a:solidFill>
                  <a:schemeClr val="tx1"/>
                </a:solidFill>
              </a:rPr>
              <a:t>myGenieEventHandler</a:t>
            </a:r>
            <a:r>
              <a:rPr lang="es-CO" dirty="0">
                <a:solidFill>
                  <a:schemeClr val="tx1"/>
                </a:solidFill>
              </a:rPr>
              <a:t>); //AttachEventHandler </a:t>
            </a:r>
            <a:r>
              <a:rPr lang="es-CO" dirty="0" smtClean="0">
                <a:solidFill>
                  <a:schemeClr val="tx1"/>
                </a:solidFill>
              </a:rPr>
              <a:t> es </a:t>
            </a:r>
            <a:r>
              <a:rPr lang="es-CO" dirty="0">
                <a:solidFill>
                  <a:schemeClr val="tx1"/>
                </a:solidFill>
              </a:rPr>
              <a:t>el objeto como tal de genie para manejar los eventos,</a:t>
            </a: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</a:rPr>
              <a:t>//</a:t>
            </a:r>
            <a:r>
              <a:rPr lang="es-CO" dirty="0">
                <a:solidFill>
                  <a:schemeClr val="tx1"/>
                </a:solidFill>
              </a:rPr>
              <a:t>se le pasa como atributo la función que se hace para detectar </a:t>
            </a:r>
            <a:r>
              <a:rPr lang="es-CO" dirty="0" smtClean="0">
                <a:solidFill>
                  <a:schemeClr val="tx1"/>
                </a:solidFill>
              </a:rPr>
              <a:t>y manipular</a:t>
            </a: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</a:rPr>
              <a:t>//</a:t>
            </a:r>
            <a:r>
              <a:rPr lang="es-CO" dirty="0">
                <a:solidFill>
                  <a:schemeClr val="tx1"/>
                </a:solidFill>
              </a:rPr>
              <a:t>los eventos para proceder a ejecutar la acción que deseemos. 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pinMode</a:t>
            </a:r>
            <a:r>
              <a:rPr lang="es-CO" dirty="0" smtClean="0">
                <a:solidFill>
                  <a:schemeClr val="tx1"/>
                </a:solidFill>
              </a:rPr>
              <a:t>(RESETLINE</a:t>
            </a:r>
            <a:r>
              <a:rPr lang="es-CO" dirty="0">
                <a:solidFill>
                  <a:schemeClr val="tx1"/>
                </a:solidFill>
              </a:rPr>
              <a:t>, OUTPUT); //Pone el pin como salida. 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digitalWrite</a:t>
            </a:r>
            <a:r>
              <a:rPr lang="es-CO" dirty="0" smtClean="0">
                <a:solidFill>
                  <a:schemeClr val="tx1"/>
                </a:solidFill>
              </a:rPr>
              <a:t>(RESETLINE</a:t>
            </a:r>
            <a:r>
              <a:rPr lang="es-CO" dirty="0">
                <a:solidFill>
                  <a:schemeClr val="tx1"/>
                </a:solidFill>
              </a:rPr>
              <a:t>, 0); //Resetea la pantalla.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delay</a:t>
            </a:r>
            <a:r>
              <a:rPr lang="es-CO" dirty="0" smtClean="0">
                <a:solidFill>
                  <a:schemeClr val="tx1"/>
                </a:solidFill>
              </a:rPr>
              <a:t>(100</a:t>
            </a:r>
            <a:r>
              <a:rPr lang="es-CO" dirty="0">
                <a:solidFill>
                  <a:schemeClr val="tx1"/>
                </a:solidFill>
              </a:rPr>
              <a:t>); //Retardo de 100 milisegundos.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digitalWrite</a:t>
            </a:r>
            <a:r>
              <a:rPr lang="es-CO" dirty="0" smtClean="0">
                <a:solidFill>
                  <a:schemeClr val="tx1"/>
                </a:solidFill>
              </a:rPr>
              <a:t>(RESETLINE</a:t>
            </a:r>
            <a:r>
              <a:rPr lang="es-CO" dirty="0">
                <a:solidFill>
                  <a:schemeClr val="tx1"/>
                </a:solidFill>
              </a:rPr>
              <a:t>, 1); //Desactiva la reseteada.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delay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r>
              <a:rPr lang="es-CO" dirty="0">
                <a:solidFill>
                  <a:schemeClr val="tx1"/>
                </a:solidFill>
              </a:rPr>
              <a:t>(3500); //Tiempo mientras inicia después del reinicio.</a:t>
            </a:r>
          </a:p>
          <a:p>
            <a:pPr marL="0" indent="0">
              <a:buNone/>
            </a:pPr>
            <a:r>
              <a:rPr lang="es-CO" dirty="0" err="1" smtClean="0">
                <a:solidFill>
                  <a:schemeClr val="tx1"/>
                </a:solidFill>
              </a:rPr>
              <a:t>genie.WriteContrast</a:t>
            </a:r>
            <a:r>
              <a:rPr lang="es-CO" dirty="0" smtClean="0">
                <a:solidFill>
                  <a:schemeClr val="tx1"/>
                </a:solidFill>
              </a:rPr>
              <a:t>(1</a:t>
            </a:r>
            <a:r>
              <a:rPr lang="es-CO" dirty="0">
                <a:solidFill>
                  <a:schemeClr val="tx1"/>
                </a:solidFill>
              </a:rPr>
              <a:t>); //Se enciende la pantalla. </a:t>
            </a:r>
          </a:p>
        </p:txBody>
      </p:sp>
    </p:spTree>
    <p:extLst>
      <p:ext uri="{BB962C8B-B14F-4D97-AF65-F5344CB8AC3E}">
        <p14:creationId xmlns:p14="http://schemas.microsoft.com/office/powerpoint/2010/main" val="17472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6554867" cy="1080120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bg2"/>
                </a:solidFill>
              </a:rPr>
              <a:t>Void loop(){}</a:t>
            </a:r>
            <a:endParaRPr lang="es-CO" dirty="0">
              <a:solidFill>
                <a:schemeClr val="bg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568" y="1124744"/>
            <a:ext cx="7920880" cy="54006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CO" sz="3500" dirty="0">
                <a:solidFill>
                  <a:schemeClr val="tx1"/>
                </a:solidFill>
              </a:rPr>
              <a:t>genie.DoEvents(); //Función que se encarga de detectar eventos de la pantalla</a:t>
            </a:r>
            <a:r>
              <a:rPr lang="es-CO" sz="35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s-CO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O" sz="3500" dirty="0" smtClean="0">
                <a:solidFill>
                  <a:schemeClr val="tx1"/>
                </a:solidFill>
              </a:rPr>
              <a:t>A continuación se muestran links de interés </a:t>
            </a:r>
          </a:p>
          <a:p>
            <a:pPr marL="0" indent="0">
              <a:buNone/>
            </a:pPr>
            <a:endParaRPr lang="es-CO" sz="3500" dirty="0">
              <a:solidFill>
                <a:schemeClr val="accent6"/>
              </a:solidFill>
            </a:endParaRPr>
          </a:p>
          <a:p>
            <a:r>
              <a:rPr lang="es-CO" sz="3500" dirty="0">
                <a:solidFill>
                  <a:schemeClr val="accent6"/>
                </a:solidFill>
              </a:rPr>
              <a:t>Manual de usuario Visi Genie </a:t>
            </a:r>
          </a:p>
          <a:p>
            <a:pPr marL="0" indent="0">
              <a:buNone/>
            </a:pPr>
            <a:r>
              <a:rPr lang="es-CO" sz="3500" dirty="0">
                <a:solidFill>
                  <a:schemeClr val="tx1"/>
                </a:solidFill>
              </a:rPr>
              <a:t>http://www.4dsystems.com.au/productpages/ViSi-Genie/downloads/Visi-Genie_userguide_R_1_2.pdf </a:t>
            </a:r>
          </a:p>
          <a:p>
            <a:r>
              <a:rPr lang="es-CO" sz="3500" dirty="0">
                <a:solidFill>
                  <a:schemeClr val="accent6"/>
                </a:solidFill>
              </a:rPr>
              <a:t>Manual de referencia Visi Genie </a:t>
            </a:r>
          </a:p>
          <a:p>
            <a:pPr marL="0" indent="0">
              <a:buNone/>
            </a:pPr>
            <a:r>
              <a:rPr lang="es-CO" sz="3500" dirty="0">
                <a:solidFill>
                  <a:schemeClr val="tx1"/>
                </a:solidFill>
              </a:rPr>
              <a:t>http://www.4dsystems.com.au/productpages/ViSi-Genie/downloads/Visi-Genie_refmanual_R_1_8.pdf </a:t>
            </a:r>
          </a:p>
          <a:p>
            <a:r>
              <a:rPr lang="es-CO" sz="3500" dirty="0" smtClean="0">
                <a:solidFill>
                  <a:schemeClr val="accent6"/>
                </a:solidFill>
              </a:rPr>
              <a:t>Blog de interés  </a:t>
            </a:r>
            <a:endParaRPr lang="es-CO" sz="35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CO" sz="3500" dirty="0">
                <a:solidFill>
                  <a:schemeClr val="tx1"/>
                </a:solidFill>
              </a:rPr>
              <a:t>http://forum.4dsystems.com.au/forum/forum-aa/4d-systems-hardware/arduino-display-modules-and-shields/38200-lcd-power-and-button-interfacing </a:t>
            </a:r>
            <a:endParaRPr lang="es-CO" sz="3500" dirty="0">
              <a:solidFill>
                <a:schemeClr val="tx1"/>
              </a:solidFill>
            </a:endParaRPr>
          </a:p>
          <a:p>
            <a:r>
              <a:rPr lang="es-CO" sz="3500" dirty="0">
                <a:solidFill>
                  <a:schemeClr val="accent6"/>
                </a:solidFill>
              </a:rPr>
              <a:t>Manual para escribir de Arduino a Visi Genie </a:t>
            </a:r>
          </a:p>
          <a:p>
            <a:pPr marL="0" indent="0">
              <a:buNone/>
            </a:pPr>
            <a:r>
              <a:rPr lang="es-CO" sz="3500" dirty="0">
                <a:solidFill>
                  <a:schemeClr val="tx1"/>
                </a:solidFill>
              </a:rPr>
              <a:t>http://www.4dsystems.com.au/downloads/Application-Notes/4D-AN-P4018_R_1_0.pdf 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6554867" cy="1524000"/>
          </a:xfrm>
        </p:spPr>
        <p:txBody>
          <a:bodyPr>
            <a:normAutofit fontScale="90000"/>
            <a:scene3d>
              <a:camera prst="isometricOffAxis2Left"/>
              <a:lightRig rig="threePt" dir="t"/>
            </a:scene3d>
          </a:bodyPr>
          <a:lstStyle/>
          <a:p>
            <a:r>
              <a:rPr lang="es-CO" sz="6600" dirty="0" smtClean="0"/>
              <a:t/>
            </a:r>
            <a:br>
              <a:rPr lang="es-CO" sz="6600" dirty="0" smtClean="0"/>
            </a:br>
            <a:r>
              <a:rPr lang="es-CO" sz="6600" dirty="0"/>
              <a:t/>
            </a:r>
            <a:br>
              <a:rPr lang="es-CO" sz="6600" dirty="0"/>
            </a:br>
            <a:r>
              <a:rPr lang="es-CO" sz="6600" dirty="0" smtClean="0"/>
              <a:t/>
            </a:r>
            <a:br>
              <a:rPr lang="es-CO" sz="6600" dirty="0" smtClean="0"/>
            </a:br>
            <a:r>
              <a:rPr lang="es-CO" sz="6600" dirty="0"/>
              <a:t/>
            </a:r>
            <a:br>
              <a:rPr lang="es-CO" sz="6600" dirty="0"/>
            </a:br>
            <a:r>
              <a:rPr lang="es-CO" sz="6600" dirty="0" smtClean="0"/>
              <a:t/>
            </a:r>
            <a:br>
              <a:rPr lang="es-CO" sz="6600" dirty="0" smtClean="0"/>
            </a:br>
            <a:r>
              <a:rPr lang="es-CO" sz="6600" dirty="0" smtClean="0"/>
              <a:t>      </a:t>
            </a:r>
            <a:r>
              <a:rPr lang="es-CO" sz="107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GRACIAS</a:t>
            </a:r>
            <a:r>
              <a:rPr lang="es-CO" sz="6600" dirty="0" smtClean="0"/>
              <a:t/>
            </a:r>
            <a:br>
              <a:rPr lang="es-CO" sz="6600" dirty="0" smtClean="0"/>
            </a:br>
            <a:endParaRPr lang="es-CO" sz="6600" dirty="0"/>
          </a:p>
        </p:txBody>
      </p:sp>
    </p:spTree>
    <p:extLst>
      <p:ext uri="{BB962C8B-B14F-4D97-AF65-F5344CB8AC3E}">
        <p14:creationId xmlns:p14="http://schemas.microsoft.com/office/powerpoint/2010/main" val="20021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6480720" cy="504056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Funcionamiento de la grúa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198986" y="1772816"/>
            <a:ext cx="4693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P1</a:t>
            </a:r>
            <a:r>
              <a:rPr lang="es-CO" dirty="0" smtClean="0"/>
              <a:t>: lleva el objeto desde la posición 1</a:t>
            </a:r>
          </a:p>
          <a:p>
            <a:r>
              <a:rPr lang="es-CO" dirty="0"/>
              <a:t>a</a:t>
            </a:r>
            <a:r>
              <a:rPr lang="es-CO" dirty="0" smtClean="0"/>
              <a:t> la posición 2</a:t>
            </a:r>
          </a:p>
          <a:p>
            <a:r>
              <a:rPr lang="es-CO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P2</a:t>
            </a:r>
            <a:r>
              <a:rPr lang="es-CO" dirty="0"/>
              <a:t>:  lleva el objeto desde la posición 1</a:t>
            </a:r>
          </a:p>
          <a:p>
            <a:r>
              <a:rPr lang="es-CO" dirty="0"/>
              <a:t>A la posición 3</a:t>
            </a:r>
          </a:p>
          <a:p>
            <a:r>
              <a:rPr lang="es-CO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P3</a:t>
            </a:r>
            <a:r>
              <a:rPr lang="es-CO" dirty="0" smtClean="0"/>
              <a:t>:  </a:t>
            </a:r>
            <a:r>
              <a:rPr lang="es-CO" dirty="0"/>
              <a:t>lleva el objeto desde la posición </a:t>
            </a:r>
            <a:r>
              <a:rPr lang="es-CO" dirty="0" smtClean="0"/>
              <a:t>2</a:t>
            </a:r>
            <a:endParaRPr lang="es-CO" dirty="0"/>
          </a:p>
          <a:p>
            <a:r>
              <a:rPr lang="es-CO" dirty="0" smtClean="0"/>
              <a:t>a </a:t>
            </a:r>
            <a:r>
              <a:rPr lang="es-CO" dirty="0"/>
              <a:t>la posición </a:t>
            </a:r>
            <a:r>
              <a:rPr lang="es-CO" dirty="0" smtClean="0"/>
              <a:t>1</a:t>
            </a:r>
          </a:p>
          <a:p>
            <a:r>
              <a:rPr lang="es-CO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Volver</a:t>
            </a:r>
            <a:r>
              <a:rPr lang="es-CO" dirty="0" smtClean="0"/>
              <a:t>:  </a:t>
            </a:r>
            <a:r>
              <a:rPr lang="es-CO" dirty="0"/>
              <a:t>lleva el objeto desde la posición </a:t>
            </a:r>
            <a:r>
              <a:rPr lang="es-CO" dirty="0" smtClean="0"/>
              <a:t>2 o 3 a </a:t>
            </a:r>
            <a:r>
              <a:rPr lang="es-CO" dirty="0"/>
              <a:t>la posición </a:t>
            </a:r>
            <a:r>
              <a:rPr lang="es-CO" dirty="0" smtClean="0"/>
              <a:t>1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6" y="1088642"/>
            <a:ext cx="376290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33400"/>
            <a:ext cx="6554867" cy="1524000"/>
          </a:xfrm>
        </p:spPr>
        <p:txBody>
          <a:bodyPr/>
          <a:lstStyle/>
          <a:p>
            <a:r>
              <a:rPr lang="es-CO" dirty="0" smtClean="0"/>
              <a:t>INSTALACIÓN DEL SOFTWARE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1848" y="2276872"/>
            <a:ext cx="6554867" cy="391168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CO" dirty="0" smtClean="0"/>
              <a:t>Ingresar a la siguiente pagina para descargar Workshop 4, este software será necesario para modelar la interfaz que se mostrará en la pantalla </a:t>
            </a:r>
          </a:p>
          <a:p>
            <a:pPr marL="0" indent="0">
              <a:buNone/>
            </a:pPr>
            <a:r>
              <a:rPr lang="es-CO" dirty="0">
                <a:hlinkClick r:id="rId2"/>
              </a:rPr>
              <a:t>http://www.4dsystems.com.au/product/4D_Workshop_4_IDE</a:t>
            </a:r>
            <a:r>
              <a:rPr lang="es-CO" dirty="0" smtClean="0">
                <a:hlinkClick r:id="rId2"/>
              </a:rPr>
              <a:t>/</a:t>
            </a:r>
            <a:r>
              <a:rPr lang="es-CO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545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88640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2. Luego se procede a descargar el programa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904"/>
            <a:ext cx="9144000" cy="3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476672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3. Ya luego de instalar Workshop 4 se procede a iniciar un nuevo proyecto, acá seleccionamos la referencia de la pantalla a usar la cual se muestra en la imagen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8928992" cy="47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404664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Seleccionamos la opción de </a:t>
            </a:r>
            <a:r>
              <a:rPr lang="es-CO" dirty="0" err="1" smtClean="0"/>
              <a:t>ViSi</a:t>
            </a:r>
            <a:r>
              <a:rPr lang="es-CO" dirty="0" smtClean="0"/>
              <a:t> Genie, la cual nos permite diseñar la interfaz sin necesidad de código 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" y="1910585"/>
            <a:ext cx="9145180" cy="49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260648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Después seleccionamos los elementos con los cuales deseamos trabajar para crear nuestra interfaz 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0" y="1839432"/>
            <a:ext cx="4176464" cy="46658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9992"/>
            <a:ext cx="3900888" cy="47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0"/>
            <a:ext cx="6554867" cy="3911686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Ya luego nos ubicamos en los objetos que realizaran acciones (reciben eventos), en los cuales modificaremos las propiedades según se requiera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" y="1844824"/>
            <a:ext cx="9144000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202</TotalTime>
  <Words>899</Words>
  <Application>Microsoft Office PowerPoint</Application>
  <PresentationFormat>Presentación en pantalla (4:3)</PresentationFormat>
  <Paragraphs>151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Sector</vt:lpstr>
      <vt:lpstr>Trabajo final teoría de la conmutación </vt:lpstr>
      <vt:lpstr>Presentación de PowerPoint</vt:lpstr>
      <vt:lpstr>Funcionamiento de la grúa</vt:lpstr>
      <vt:lpstr>INSTALACIÓN DEL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Programación de LCD en         arduino</vt:lpstr>
      <vt:lpstr>Presentación de PowerPoint</vt:lpstr>
      <vt:lpstr>Presentación de PowerPoint</vt:lpstr>
      <vt:lpstr>Presentación de PowerPoint</vt:lpstr>
      <vt:lpstr>Void setup(){}</vt:lpstr>
      <vt:lpstr>Void loop(){}</vt:lpstr>
      <vt:lpstr>           GRACIAS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</dc:creator>
  <cp:lastModifiedBy>juan davis perez perez</cp:lastModifiedBy>
  <cp:revision>21</cp:revision>
  <dcterms:created xsi:type="dcterms:W3CDTF">2014-11-27T16:13:23Z</dcterms:created>
  <dcterms:modified xsi:type="dcterms:W3CDTF">2014-11-28T20:02:05Z</dcterms:modified>
</cp:coreProperties>
</file>